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5"/>
  </p:handout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89" r:id="rId9"/>
    <p:sldId id="273" r:id="rId10"/>
    <p:sldId id="274" r:id="rId11"/>
    <p:sldId id="265" r:id="rId12"/>
    <p:sldId id="269" r:id="rId13"/>
    <p:sldId id="297" r:id="rId14"/>
    <p:sldId id="284" r:id="rId15"/>
    <p:sldId id="294" r:id="rId16"/>
    <p:sldId id="283" r:id="rId17"/>
    <p:sldId id="295" r:id="rId18"/>
    <p:sldId id="301" r:id="rId19"/>
    <p:sldId id="302" r:id="rId20"/>
    <p:sldId id="290" r:id="rId21"/>
    <p:sldId id="271" r:id="rId22"/>
    <p:sldId id="276" r:id="rId23"/>
    <p:sldId id="277" r:id="rId24"/>
    <p:sldId id="291" r:id="rId25"/>
    <p:sldId id="300" r:id="rId26"/>
    <p:sldId id="268" r:id="rId27"/>
    <p:sldId id="267" r:id="rId28"/>
    <p:sldId id="275" r:id="rId29"/>
    <p:sldId id="298" r:id="rId30"/>
    <p:sldId id="299" r:id="rId31"/>
    <p:sldId id="266" r:id="rId32"/>
    <p:sldId id="285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BCD9EE-9D35-4B75-9B4D-779332E725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B8CAE-70F8-4D92-A1A1-0915ED2F4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0C9E-9892-4905-B5B0-5746785E07FC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AAEFC-EC3C-4A4D-BC92-FBC71BCB13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CFF19-41BD-407C-9ABF-8434A14B3D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F69A-3471-40A3-9240-61BDD7CB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01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0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5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3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6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openclipart.org/detail/184567/plain-graph-paper-by-jaynick-184567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A68C1-49B4-4B53-A4B5-FD8CED86E0B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simple_classification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openclipart.org/detail/184567/plain-graph-paper-by-jaynick-18456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openclipart.org/detail/184567/plain-graph-paper-by-jaynick-18456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bayes_opt_example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fHKW5z-OOA" TargetMode="External"/><Relationship Id="rId7" Type="http://schemas.openxmlformats.org/officeDocument/2006/relationships/hyperlink" Target="http://scikit-learn.org/stable/modules/gaussian_process.html" TargetMode="External"/><Relationship Id="rId2" Type="http://schemas.openxmlformats.org/officeDocument/2006/relationships/hyperlink" Target="https://www.youtube.com/watch?v=4vGiHC35j9s&amp;t=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012.2599v1.pdf" TargetMode="External"/><Relationship Id="rId5" Type="http://schemas.openxmlformats.org/officeDocument/2006/relationships/hyperlink" Target="http://www.gaussianprocess.org/gpml/" TargetMode="External"/><Relationship Id="rId4" Type="http://schemas.openxmlformats.org/officeDocument/2006/relationships/hyperlink" Target="https://www.youtube.com/watch?v=vz3D36VXef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simple_regressio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8112-70BB-40A6-836D-4FFC62578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Practical Guide to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675F1-6C0C-456B-AD52-4C77F5597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King, PhD</a:t>
            </a:r>
          </a:p>
          <a:p>
            <a:r>
              <a:rPr lang="en-US" dirty="0"/>
              <a:t>Data Scientist, XSOLIS</a:t>
            </a:r>
          </a:p>
        </p:txBody>
      </p:sp>
    </p:spTree>
    <p:extLst>
      <p:ext uri="{BB962C8B-B14F-4D97-AF65-F5344CB8AC3E}">
        <p14:creationId xmlns:p14="http://schemas.microsoft.com/office/powerpoint/2010/main" val="77455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BE2B-529F-4D96-B2E7-734665BD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A400-092D-4764-971C-E868F4D7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simple_classification.ipynb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9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73DE-7C62-47BD-B10C-49495AE0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780C-D867-4A26-9AE6-0DF97772A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err="1"/>
              <a:t>process_mercari.ipynb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bayes_opt_mercari_sub.py</a:t>
            </a:r>
          </a:p>
          <a:p>
            <a:pPr marL="0" indent="0" algn="ctr">
              <a:buNone/>
            </a:pPr>
            <a:r>
              <a:rPr lang="en-US" dirty="0"/>
              <a:t>bayes_opt_mercari_full.py</a:t>
            </a:r>
          </a:p>
          <a:p>
            <a:pPr marL="0" indent="0" algn="ctr">
              <a:buNone/>
            </a:pPr>
            <a:r>
              <a:rPr lang="en-US" dirty="0" err="1"/>
              <a:t>bayes_opt_mercari_analysis.ipynb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81ED-DB00-42F1-A829-90E28ACB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9CA3-7648-4B94-9A69-55CDE66B7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gaussian process uses lazy learning and a measure of similarity between points (kernel function) to predict the value for unseen points</a:t>
            </a:r>
          </a:p>
          <a:p>
            <a:r>
              <a:rPr lang="en-US" dirty="0"/>
              <a:t>Given a black box function/process, we can obtain a few samples and generate a predicted function with uncertainty</a:t>
            </a:r>
          </a:p>
          <a:p>
            <a:r>
              <a:rPr lang="en-US" dirty="0"/>
              <a:t>This enables derivative-free optimization</a:t>
            </a:r>
          </a:p>
          <a:p>
            <a:r>
              <a:rPr lang="en-US" dirty="0"/>
              <a:t>More importantly, if sampling the target function is expensive, we can reduce overall cost</a:t>
            </a:r>
          </a:p>
        </p:txBody>
      </p:sp>
    </p:spTree>
    <p:extLst>
      <p:ext uri="{BB962C8B-B14F-4D97-AF65-F5344CB8AC3E}">
        <p14:creationId xmlns:p14="http://schemas.microsoft.com/office/powerpoint/2010/main" val="363862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AB93-FF72-43F3-94F5-CAB15555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4BB4C5-3B14-4FFD-B5CB-DEF062819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Noiseless GP Regression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box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4BB4C5-3B14-4FFD-B5CB-DEF062819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84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884-E9DF-442A-A088-292308EB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0CF40-050F-43DA-8959-8EED3C10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8" y="1515011"/>
            <a:ext cx="7126324" cy="480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8B886-0F81-4190-905A-7E15DC98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5597398"/>
            <a:ext cx="4182894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78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884-E9DF-442A-A088-292308EB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0CF40-050F-43DA-8959-8EED3C10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8" y="1515011"/>
            <a:ext cx="7126324" cy="480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8B886-0F81-4190-905A-7E15DC98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5578474"/>
            <a:ext cx="5707785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8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32D0F-9515-4D32-AD77-4EDA2510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782217" cy="1076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BBF37-AD13-40A7-8CE7-73B93569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3353"/>
            <a:ext cx="6230219" cy="1228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FA521-F242-42AA-A814-EC0B24207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4338752"/>
            <a:ext cx="7050106" cy="2502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446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04C-8D2B-4C12-8C87-85E5B584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A74A7-66B3-4EFA-9B33-CA127D12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1655172"/>
            <a:ext cx="7072313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33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32D0F-9515-4D32-AD77-4EDA2510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051"/>
            <a:ext cx="4782217" cy="92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BBF37-AD13-40A7-8CE7-73B93569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3353"/>
            <a:ext cx="6230218" cy="1228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FA521-F242-42AA-A814-EC0B24207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4338752"/>
            <a:ext cx="7050106" cy="2502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661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04C-8D2B-4C12-8C87-85E5B584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A74A7-66B3-4EFA-9B33-CA127D12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1668943"/>
            <a:ext cx="7072313" cy="454445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73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led me to Bayesian Optimization?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many of you, I compete in Kaggle competitions</a:t>
            </a:r>
          </a:p>
          <a:p>
            <a:r>
              <a:rPr lang="en-US" dirty="0"/>
              <a:t>For whatever reason, GBMs tend to be the most popular (single) model types</a:t>
            </a:r>
          </a:p>
          <a:p>
            <a:pPr lvl="1"/>
            <a:r>
              <a:rPr lang="en-US" dirty="0"/>
              <a:t>Significantly more hyperparameters to consider compared to GLMs</a:t>
            </a:r>
          </a:p>
          <a:p>
            <a:r>
              <a:rPr lang="en-US" dirty="0"/>
              <a:t>Most competitive teams use </a:t>
            </a:r>
            <a:r>
              <a:rPr lang="en-US" dirty="0" err="1"/>
              <a:t>ensembling</a:t>
            </a:r>
            <a:r>
              <a:rPr lang="en-US" dirty="0"/>
              <a:t> and/or stacking</a:t>
            </a:r>
          </a:p>
          <a:p>
            <a:pPr lvl="1"/>
            <a:r>
              <a:rPr lang="en-US" dirty="0"/>
              <a:t>Zillow entry was a stacked model: </a:t>
            </a:r>
            <a:r>
              <a:rPr lang="en-US" dirty="0" err="1"/>
              <a:t>XGBoost</a:t>
            </a:r>
            <a:r>
              <a:rPr lang="en-US" dirty="0"/>
              <a:t>, Light GBM, Random Forest, Extra Trees, </a:t>
            </a:r>
            <a:r>
              <a:rPr lang="en-US" dirty="0" err="1"/>
              <a:t>AdaBoost</a:t>
            </a:r>
            <a:r>
              <a:rPr lang="en-US" dirty="0"/>
              <a:t> (tree-based), two Neural Networks, and a K-Nearest-Neighbor.</a:t>
            </a:r>
          </a:p>
          <a:p>
            <a:pPr lvl="1"/>
            <a:r>
              <a:rPr lang="en-US" dirty="0"/>
              <a:t>Linear Regression meta-learner</a:t>
            </a:r>
          </a:p>
        </p:txBody>
      </p:sp>
    </p:spTree>
    <p:extLst>
      <p:ext uri="{BB962C8B-B14F-4D97-AF65-F5344CB8AC3E}">
        <p14:creationId xmlns:p14="http://schemas.microsoft.com/office/powerpoint/2010/main" val="741182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- Kernels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E1FF1-80EE-4C16-8E9B-993B85AD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60" y="1516439"/>
            <a:ext cx="6854081" cy="50292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83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B454-EDAC-4597-8F3B-7D9659B4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B9D1-D955-406B-BC1E-64774298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bayes_opt_example.ipynb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3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F0DA-00BB-405D-B4BC-8FE8557B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0F769-B457-4155-A832-58617FDA4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Upper Confidence Bound (UCB)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𝑈𝐶𝐵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𝜅𝜎</m:t>
                    </m:r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Probability of Improvement (PI)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current max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Expected Improvement (EI)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0F769-B457-4155-A832-58617FDA4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E7B382-EDF5-4C8C-B1F0-7ED3CC585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17" y="2712456"/>
            <a:ext cx="2943636" cy="4096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B8CE3-BACA-4966-8B23-51C7F962C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17" y="4418405"/>
            <a:ext cx="4191585" cy="4286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ABEF8-312D-428F-B984-F141536C1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17" y="5699512"/>
            <a:ext cx="5649113" cy="5620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31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488841"/>
            <a:ext cx="5092630" cy="50292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88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493308"/>
            <a:ext cx="5092630" cy="502026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49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524134"/>
            <a:ext cx="5092630" cy="4958613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6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90CD-FFC3-458B-AFD0-940D78C8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2A61-FCBB-47FB-BB0F-82FE552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Retrain Gaussian process regressor every iteration</a:t>
            </a:r>
          </a:p>
          <a:p>
            <a:r>
              <a:rPr lang="en-US" dirty="0"/>
              <a:t>(Hyper)-Hyperparameters</a:t>
            </a:r>
          </a:p>
          <a:p>
            <a:pPr lvl="1"/>
            <a:r>
              <a:rPr lang="en-US" dirty="0"/>
              <a:t>Kernel choice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Noise level</a:t>
            </a:r>
          </a:p>
          <a:p>
            <a:r>
              <a:rPr lang="en-US" dirty="0"/>
              <a:t>Sequential (traditionally)</a:t>
            </a:r>
          </a:p>
          <a:p>
            <a:pPr lvl="1"/>
            <a:r>
              <a:rPr lang="en-US" dirty="0"/>
              <a:t>Smarter initialization</a:t>
            </a:r>
          </a:p>
          <a:p>
            <a:pPr lvl="1"/>
            <a:r>
              <a:rPr lang="en-US" dirty="0"/>
              <a:t>Efficient sampling</a:t>
            </a:r>
          </a:p>
          <a:p>
            <a:r>
              <a:rPr lang="en-US" dirty="0"/>
              <a:t>Bounds</a:t>
            </a:r>
          </a:p>
          <a:p>
            <a:pPr lvl="1"/>
            <a:r>
              <a:rPr lang="en-US" dirty="0"/>
              <a:t>Not unique to 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1625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5BAD-6DB8-4755-85F5-B6CAA8F1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Initialization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3D007-1BA8-41F3-A825-95498023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" y="1825625"/>
            <a:ext cx="6373790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4B2B71-85B2-4BC2-9DA1-885D0FF8901B}"/>
              </a:ext>
            </a:extLst>
          </p:cNvPr>
          <p:cNvGrpSpPr/>
          <p:nvPr/>
        </p:nvGrpSpPr>
        <p:grpSpPr>
          <a:xfrm>
            <a:off x="1459684" y="1842403"/>
            <a:ext cx="6233021" cy="3660775"/>
            <a:chOff x="1459684" y="1842403"/>
            <a:chExt cx="6233021" cy="3660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219966-172D-42B8-883D-7E5CF7FDAF20}"/>
                </a:ext>
              </a:extLst>
            </p:cNvPr>
            <p:cNvSpPr/>
            <p:nvPr/>
          </p:nvSpPr>
          <p:spPr>
            <a:xfrm>
              <a:off x="1459684" y="1842403"/>
              <a:ext cx="6233021" cy="23688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59F9D8BC-46F6-469E-ABEF-6DFE84B46EE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3330433" y="3026838"/>
              <a:ext cx="4362272" cy="2476340"/>
            </a:xfrm>
            <a:prstGeom prst="bentConnector3">
              <a:avLst>
                <a:gd name="adj1" fmla="val -524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609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2A78-823A-468F-807B-8C293B2D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variances in target values greatly affect standard deviation estimates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E7961-10C5-40E0-802A-F3E8BF7FFDA1}"/>
              </a:ext>
            </a:extLst>
          </p:cNvPr>
          <p:cNvGrpSpPr/>
          <p:nvPr/>
        </p:nvGrpSpPr>
        <p:grpSpPr>
          <a:xfrm>
            <a:off x="633464" y="3243043"/>
            <a:ext cx="7952573" cy="2713965"/>
            <a:chOff x="-563962" y="2739703"/>
            <a:chExt cx="7952573" cy="27139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722D7E-9EA2-4EAA-8D56-C1B9AA13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920" y="2744136"/>
              <a:ext cx="3934691" cy="2705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07AC4-CFF5-451B-A344-43A3E8FC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3962" y="2739703"/>
              <a:ext cx="3858491" cy="2713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56837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1A125-0C63-455D-B2A3-2FABEB9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1" y="1708179"/>
            <a:ext cx="6329218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19AEA-CC6D-454A-8E1C-319CA70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76962"/>
            <a:ext cx="8686800" cy="5259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56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/>
              <a:t>Linear Regression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fit_intercept</a:t>
            </a:r>
            <a:r>
              <a:rPr lang="en-US" dirty="0"/>
              <a:t>, normalize</a:t>
            </a:r>
          </a:p>
          <a:p>
            <a:r>
              <a:rPr lang="en-US" u="sng" dirty="0"/>
              <a:t>Ridge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alpha, </a:t>
            </a:r>
            <a:r>
              <a:rPr lang="en-US" dirty="0" err="1"/>
              <a:t>fit_intercept</a:t>
            </a:r>
            <a:r>
              <a:rPr lang="en-US" dirty="0"/>
              <a:t>, normalize, solver, </a:t>
            </a:r>
            <a:r>
              <a:rPr lang="en-US" dirty="0" err="1"/>
              <a:t>max_iter</a:t>
            </a:r>
            <a:endParaRPr lang="en-US" dirty="0"/>
          </a:p>
          <a:p>
            <a:r>
              <a:rPr lang="en-US" u="sng" dirty="0"/>
              <a:t>Decision Tree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criterion, splitter,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min_weight_fraction_leaf</a:t>
            </a:r>
            <a:r>
              <a:rPr lang="en-US" dirty="0"/>
              <a:t>,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max_leaf_nodes</a:t>
            </a:r>
            <a:r>
              <a:rPr lang="en-US" dirty="0"/>
              <a:t>, </a:t>
            </a:r>
            <a:r>
              <a:rPr lang="en-US" dirty="0" err="1"/>
              <a:t>min_impurity_split</a:t>
            </a:r>
            <a:r>
              <a:rPr lang="en-US" dirty="0"/>
              <a:t>, </a:t>
            </a:r>
            <a:r>
              <a:rPr lang="en-US" dirty="0" err="1"/>
              <a:t>min_impurity_descrease</a:t>
            </a:r>
            <a:r>
              <a:rPr lang="en-US" dirty="0"/>
              <a:t>, presort</a:t>
            </a:r>
          </a:p>
          <a:p>
            <a:r>
              <a:rPr lang="en-US" u="sng" dirty="0"/>
              <a:t>Random Forest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above, </a:t>
            </a:r>
            <a:r>
              <a:rPr lang="en-US" dirty="0" err="1"/>
              <a:t>n_estimators</a:t>
            </a:r>
            <a:r>
              <a:rPr lang="en-US" dirty="0"/>
              <a:t>, bootstrap</a:t>
            </a:r>
          </a:p>
        </p:txBody>
      </p:sp>
    </p:spTree>
    <p:extLst>
      <p:ext uri="{BB962C8B-B14F-4D97-AF65-F5344CB8AC3E}">
        <p14:creationId xmlns:p14="http://schemas.microsoft.com/office/powerpoint/2010/main" val="29293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1A125-0C63-455D-B2A3-2FABEB9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1" y="1716568"/>
            <a:ext cx="6329218" cy="435133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19AEA-CC6D-454A-8E1C-319CA70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9" y="5374395"/>
            <a:ext cx="3794757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0C1E3-7523-47DF-A712-4AB7E0A5B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9" y="6060195"/>
            <a:ext cx="3572932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14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2CFF-D46C-4B8C-80FA-E02FF369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Target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0362-F582-4AF7-84C6-52FFF2FE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additional constraints to the scoring method (target)</a:t>
            </a:r>
          </a:p>
          <a:p>
            <a:r>
              <a:rPr lang="en-US" dirty="0" err="1"/>
              <a:t>Mercari</a:t>
            </a:r>
            <a:r>
              <a:rPr lang="en-US" dirty="0"/>
              <a:t> challenge limitation</a:t>
            </a:r>
          </a:p>
          <a:p>
            <a:pPr lvl="1"/>
            <a:r>
              <a:rPr lang="en-US" dirty="0"/>
              <a:t>All training must be completed within a Kaggle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AE72D-37C9-4A4A-97BF-3678E40B1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3863632"/>
            <a:ext cx="6525536" cy="24482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00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DE33C-C105-4E28-9734-994F77A3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6EB62-247F-442B-B627-1B6A8D03F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King</a:t>
            </a:r>
          </a:p>
          <a:p>
            <a:r>
              <a:rPr lang="en-US" dirty="0"/>
              <a:t>jkkphys@gmail.com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71F2-301C-46A7-8A49-B370486F0C14}"/>
              </a:ext>
            </a:extLst>
          </p:cNvPr>
          <p:cNvGrpSpPr/>
          <p:nvPr/>
        </p:nvGrpSpPr>
        <p:grpSpPr>
          <a:xfrm>
            <a:off x="1847435" y="1204345"/>
            <a:ext cx="5449130" cy="1905000"/>
            <a:chOff x="1804988" y="1204345"/>
            <a:chExt cx="5449130" cy="1905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2F0CB8-EEA0-40A5-9034-BF3023CB4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988" y="1337695"/>
              <a:ext cx="2762250" cy="1638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F73DFE-D06F-404D-9589-23DD36ED5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118" y="1204345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098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CFCA-05AD-46F2-9511-D98BB769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A40AB-2F81-4F4B-9834-6D5177D13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Learning: Nando de Freitas @ UBC</a:t>
            </a:r>
          </a:p>
          <a:p>
            <a:pPr lvl="1"/>
            <a:r>
              <a:rPr lang="en-US" dirty="0">
                <a:hlinkClick r:id="rId2"/>
              </a:rPr>
              <a:t>Introduction to Gaussian processes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Regression with Gaussian processes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Bayesian optimization and multi-armed bandits</a:t>
            </a:r>
            <a:endParaRPr lang="en-US" dirty="0"/>
          </a:p>
          <a:p>
            <a:r>
              <a:rPr lang="en-US" dirty="0">
                <a:hlinkClick r:id="rId5"/>
              </a:rPr>
              <a:t>Gaussian Processes for Machine Learning</a:t>
            </a:r>
            <a:endParaRPr lang="en-US" dirty="0"/>
          </a:p>
          <a:p>
            <a:pPr lvl="1"/>
            <a:r>
              <a:rPr lang="en-US" dirty="0"/>
              <a:t>Carl Edward Rasmussen and Christopher K. I. Williams</a:t>
            </a:r>
          </a:p>
          <a:p>
            <a:r>
              <a:rPr lang="en-US" dirty="0">
                <a:hlinkClick r:id="rId6"/>
              </a:rPr>
              <a:t>A Tutorial on Bayesian Optimization of Expensive Cost Functions, with Application to Active User Modeling and Hierarchical Reinforcement Learning</a:t>
            </a:r>
            <a:endParaRPr lang="en-US" dirty="0"/>
          </a:p>
          <a:p>
            <a:pPr lvl="1"/>
            <a:r>
              <a:rPr lang="en-US" dirty="0"/>
              <a:t>Eric </a:t>
            </a:r>
            <a:r>
              <a:rPr lang="en-US" dirty="0" err="1"/>
              <a:t>Brochu</a:t>
            </a:r>
            <a:r>
              <a:rPr lang="en-US" dirty="0"/>
              <a:t>, Vlad M. Cora, and Nando de Freitas</a:t>
            </a:r>
          </a:p>
          <a:p>
            <a:r>
              <a:rPr lang="en-US" dirty="0" err="1"/>
              <a:t>Scikit</a:t>
            </a:r>
            <a:r>
              <a:rPr lang="en-US" dirty="0"/>
              <a:t>-learn: </a:t>
            </a:r>
            <a:r>
              <a:rPr lang="en-US" dirty="0">
                <a:hlinkClick r:id="rId7"/>
              </a:rPr>
              <a:t>Gaussian Processes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6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err="1"/>
              <a:t>XGBoost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booster, eta, gamma,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min_child_weight</a:t>
            </a:r>
            <a:r>
              <a:rPr lang="en-US" dirty="0"/>
              <a:t>, </a:t>
            </a:r>
            <a:r>
              <a:rPr lang="en-US" dirty="0" err="1"/>
              <a:t>max_delta_step</a:t>
            </a:r>
            <a:r>
              <a:rPr lang="en-US" dirty="0"/>
              <a:t>, subsample, </a:t>
            </a:r>
            <a:r>
              <a:rPr lang="en-US" dirty="0" err="1"/>
              <a:t>colsample_bytree</a:t>
            </a:r>
            <a:r>
              <a:rPr lang="en-US" dirty="0"/>
              <a:t>, </a:t>
            </a:r>
            <a:r>
              <a:rPr lang="en-US" dirty="0" err="1"/>
              <a:t>colsample_bylevel</a:t>
            </a:r>
            <a:r>
              <a:rPr lang="en-US" dirty="0"/>
              <a:t>, lambda, alpha, </a:t>
            </a:r>
            <a:r>
              <a:rPr lang="en-US" dirty="0" err="1"/>
              <a:t>tree_method</a:t>
            </a:r>
            <a:r>
              <a:rPr lang="en-US" dirty="0"/>
              <a:t>, </a:t>
            </a:r>
            <a:r>
              <a:rPr lang="en-US" dirty="0" err="1"/>
              <a:t>sketch_eps</a:t>
            </a:r>
            <a:r>
              <a:rPr lang="en-US" dirty="0"/>
              <a:t>, </a:t>
            </a:r>
            <a:r>
              <a:rPr lang="en-US" dirty="0" err="1"/>
              <a:t>scale_pos_weight</a:t>
            </a:r>
            <a:r>
              <a:rPr lang="en-US" dirty="0"/>
              <a:t>, updater, </a:t>
            </a:r>
            <a:r>
              <a:rPr lang="en-US" dirty="0" err="1"/>
              <a:t>refresh_leaf</a:t>
            </a:r>
            <a:r>
              <a:rPr lang="en-US" dirty="0"/>
              <a:t>, </a:t>
            </a:r>
            <a:r>
              <a:rPr lang="en-US" dirty="0" err="1"/>
              <a:t>process_type</a:t>
            </a:r>
            <a:r>
              <a:rPr lang="en-US" dirty="0"/>
              <a:t>, </a:t>
            </a:r>
            <a:r>
              <a:rPr lang="en-US" dirty="0" err="1"/>
              <a:t>grow_policy</a:t>
            </a:r>
            <a:r>
              <a:rPr lang="en-US" dirty="0"/>
              <a:t>, </a:t>
            </a:r>
            <a:r>
              <a:rPr lang="en-US" dirty="0" err="1"/>
              <a:t>max_leaves</a:t>
            </a:r>
            <a:r>
              <a:rPr lang="en-US" dirty="0"/>
              <a:t>, </a:t>
            </a:r>
            <a:r>
              <a:rPr lang="en-US" dirty="0" err="1"/>
              <a:t>max_bin</a:t>
            </a:r>
            <a:r>
              <a:rPr lang="en-US" dirty="0"/>
              <a:t>, objective, </a:t>
            </a:r>
            <a:r>
              <a:rPr lang="en-US" dirty="0" err="1"/>
              <a:t>base_score</a:t>
            </a:r>
            <a:endParaRPr lang="en-US" dirty="0"/>
          </a:p>
          <a:p>
            <a:r>
              <a:rPr lang="en-US" u="sng" dirty="0"/>
              <a:t>Neural Networks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∞ (get a grad student!)</a:t>
            </a:r>
          </a:p>
        </p:txBody>
      </p:sp>
    </p:spTree>
    <p:extLst>
      <p:ext uri="{BB962C8B-B14F-4D97-AF65-F5344CB8AC3E}">
        <p14:creationId xmlns:p14="http://schemas.microsoft.com/office/powerpoint/2010/main" val="378797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42CE-454E-48F0-B070-E8F709F6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Zillow Prize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9FF8-CBFC-46D0-8F41-B87EAA22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High-cost training</a:t>
            </a:r>
          </a:p>
          <a:p>
            <a:r>
              <a:rPr lang="en-US" dirty="0"/>
              <a:t>Started seeing a lot of chatter about a smarter automated tuning method</a:t>
            </a:r>
          </a:p>
          <a:p>
            <a:pPr lvl="1"/>
            <a:r>
              <a:rPr lang="en-US" dirty="0"/>
              <a:t>Learning the hyperparameter space</a:t>
            </a:r>
          </a:p>
          <a:p>
            <a:r>
              <a:rPr lang="en-US" dirty="0"/>
              <a:t>A number of Python implementations</a:t>
            </a:r>
          </a:p>
          <a:p>
            <a:pPr lvl="1"/>
            <a:r>
              <a:rPr lang="en-US" dirty="0"/>
              <a:t>Metric Optimization Engine (MOE)</a:t>
            </a:r>
          </a:p>
          <a:p>
            <a:pPr lvl="1"/>
            <a:r>
              <a:rPr lang="en-US" u="sng" dirty="0"/>
              <a:t>Bayesian Optimization</a:t>
            </a:r>
          </a:p>
          <a:p>
            <a:pPr lvl="1"/>
            <a:r>
              <a:rPr lang="en-US" dirty="0" err="1"/>
              <a:t>Hyperopt</a:t>
            </a:r>
            <a:endParaRPr lang="en-US" dirty="0"/>
          </a:p>
          <a:p>
            <a:r>
              <a:rPr lang="en-US" dirty="0"/>
              <a:t>Relatively straightforward to implement in my code</a:t>
            </a:r>
          </a:p>
          <a:p>
            <a:pPr lvl="1"/>
            <a:r>
              <a:rPr lang="en-US" dirty="0"/>
              <a:t>Still required a bounded range to search over</a:t>
            </a:r>
          </a:p>
          <a:p>
            <a:pPr lvl="1"/>
            <a:r>
              <a:rPr lang="en-US" dirty="0"/>
              <a:t>Took less iterations, and new models performed better</a:t>
            </a:r>
          </a:p>
        </p:txBody>
      </p:sp>
    </p:spTree>
    <p:extLst>
      <p:ext uri="{BB962C8B-B14F-4D97-AF65-F5344CB8AC3E}">
        <p14:creationId xmlns:p14="http://schemas.microsoft.com/office/powerpoint/2010/main" val="392888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DA10-7481-4AC8-9556-8DF50115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ABA4-497E-4D72-9A71-7608CBF8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Iterative subsampling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B14E9-4AF3-48CC-8BFA-B5A5BD8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15" y="1280524"/>
            <a:ext cx="3160294" cy="182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80CF35-5E68-487A-84E5-05F3C008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1" y="3144977"/>
            <a:ext cx="3160294" cy="182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B7FB9-374B-47B3-A89F-825CC3B89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08" y="5001041"/>
            <a:ext cx="3160294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84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2077-CEE8-435E-AF3D-5FFBF7D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A105-DCF8-42B1-810E-AEFB5669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how to implement Bayesian Optimization in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underlying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the limitations of the technique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some extended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108773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81FC-EA64-49FB-810C-9368D0B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9FDB-664D-4A5D-BF6A-F6BAAB5D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pip install </a:t>
            </a:r>
            <a:r>
              <a:rPr lang="en-US" dirty="0" err="1"/>
              <a:t>bayesian</a:t>
            </a:r>
            <a:r>
              <a:rPr lang="en-US" dirty="0"/>
              <a:t>-optimization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9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730E-90A1-4F9A-9A9F-74F2F3ED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3142-3D8D-445C-A435-2E591343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723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simple_regression.ipynb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2700</TotalTime>
  <Words>755</Words>
  <Application>Microsoft Office PowerPoint</Application>
  <PresentationFormat>On-screen Show (4:3)</PresentationFormat>
  <Paragraphs>132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A Practical Guide to Bayesian Optimization</vt:lpstr>
      <vt:lpstr>What led me to Bayesian Optimization?</vt:lpstr>
      <vt:lpstr>Hyperparameter comparison</vt:lpstr>
      <vt:lpstr>Hyperparameter comparison</vt:lpstr>
      <vt:lpstr>Zillow Prize</vt:lpstr>
      <vt:lpstr>Hyperparameter tuning strategies</vt:lpstr>
      <vt:lpstr>Objectives</vt:lpstr>
      <vt:lpstr>Installation</vt:lpstr>
      <vt:lpstr>Example 1</vt:lpstr>
      <vt:lpstr>Example 2</vt:lpstr>
      <vt:lpstr>Example 3</vt:lpstr>
      <vt:lpstr>Gaussian Process</vt:lpstr>
      <vt:lpstr>Gaussian Process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- Kernels</vt:lpstr>
      <vt:lpstr>Bayesian Optimization</vt:lpstr>
      <vt:lpstr>Utility Functions</vt:lpstr>
      <vt:lpstr>Utility Functions</vt:lpstr>
      <vt:lpstr>Utility Functions</vt:lpstr>
      <vt:lpstr>Utility Functions</vt:lpstr>
      <vt:lpstr>Limitations</vt:lpstr>
      <vt:lpstr>Efficient Initialization</vt:lpstr>
      <vt:lpstr>Scaling issues</vt:lpstr>
      <vt:lpstr>Scaling issues</vt:lpstr>
      <vt:lpstr>Scaling issues</vt:lpstr>
      <vt:lpstr>Modified Target Functions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King</dc:creator>
  <cp:lastModifiedBy>Jason King</cp:lastModifiedBy>
  <cp:revision>88</cp:revision>
  <cp:lastPrinted>2018-01-22T18:54:31Z</cp:lastPrinted>
  <dcterms:created xsi:type="dcterms:W3CDTF">2018-01-14T17:43:42Z</dcterms:created>
  <dcterms:modified xsi:type="dcterms:W3CDTF">2018-01-24T18:01:55Z</dcterms:modified>
</cp:coreProperties>
</file>